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6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0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9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79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51B3E-9DEE-4319-A89D-90650C3460B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B26B-D274-4220-8F2A-BFD4935B7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199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MOTIVATION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 COMMUNICATION</a:t>
            </a: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4724400" cy="1655762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/>
                <a:cs typeface="Calibri"/>
              </a:rPr>
              <a:t>SPRING 2023</a:t>
            </a:r>
          </a:p>
          <a:p>
            <a:pPr algn="l"/>
            <a:r>
              <a:rPr lang="en-US" dirty="0" smtClean="0">
                <a:latin typeface="Times New Roman"/>
                <a:cs typeface="Calibri"/>
              </a:rPr>
              <a:t>CHAPTER 09</a:t>
            </a:r>
          </a:p>
          <a:p>
            <a:pPr algn="l"/>
            <a:r>
              <a:rPr lang="en-US" dirty="0" smtClean="0">
                <a:latin typeface="Times New Roman"/>
                <a:cs typeface="Calibri"/>
              </a:rPr>
              <a:t>FAREED QURESHI</a:t>
            </a:r>
          </a:p>
          <a:p>
            <a:pPr algn="l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4" y="3121020"/>
            <a:ext cx="4959927" cy="3675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47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3127183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OPEN THE COMMUNICATION CHANNELS?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547245"/>
            <a:ext cx="11353802" cy="497824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open climate is essential for cascading vision, and cascading is essential because:</a:t>
            </a:r>
          </a:p>
          <a:p>
            <a:pPr>
              <a:buNone/>
            </a:pPr>
            <a:endParaRPr lang="en-US" altLang="en-US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Law 1: You Get What You talk about</a:t>
            </a:r>
          </a:p>
          <a:p>
            <a:pPr lvl="1"/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vision must have ample ‘air time’ in an organization.  A vision must be shared and practiced by leaders at every opportunity.</a:t>
            </a:r>
          </a:p>
          <a:p>
            <a:pPr marL="457200" lvl="1" indent="0">
              <a:buNone/>
            </a:pP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Law 2: The Climate of an Organization is a Reflection of the Leader</a:t>
            </a:r>
          </a:p>
          <a:p>
            <a:pPr lvl="1"/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leader who doesn’t embody the vision and values doesn’t have an organization that does.</a:t>
            </a:r>
          </a:p>
          <a:p>
            <a:pPr marL="457200" lvl="1" indent="0">
              <a:buNone/>
            </a:pP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Law 3: You Can’t Walk Faster Than One Step at a Time</a:t>
            </a:r>
          </a:p>
          <a:p>
            <a:pPr lvl="1"/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vision is neither understood nor accepted overnight.  Communicating must be built into continuous, daily interaction so that over time followers will internalize it. 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BARRIERS TO EFFECTIVE LISTENING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Distractions: Physical and mental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Biases and prejudices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appropriate focus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Premature judgment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 TO EFFECTIVE LISTENING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graphicFrame>
        <p:nvGraphicFramePr>
          <p:cNvPr id="7" name="Group 4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169216"/>
              </p:ext>
            </p:extLst>
          </p:nvPr>
        </p:nvGraphicFramePr>
        <p:xfrm>
          <a:off x="2402681" y="1413164"/>
          <a:ext cx="7386638" cy="5120786"/>
        </p:xfrm>
        <a:graphic>
          <a:graphicData uri="http://schemas.openxmlformats.org/drawingml/2006/table">
            <a:tbl>
              <a:tblPr/>
              <a:tblGrid>
                <a:gridCol w="2462213">
                  <a:extLst>
                    <a:ext uri="{9D8B030D-6E8A-4147-A177-3AD203B41FA5}">
                      <a16:colId xmlns:a16="http://schemas.microsoft.com/office/drawing/2014/main" val="1823240199"/>
                    </a:ext>
                  </a:extLst>
                </a:gridCol>
                <a:gridCol w="2462212">
                  <a:extLst>
                    <a:ext uri="{9D8B030D-6E8A-4147-A177-3AD203B41FA5}">
                      <a16:colId xmlns:a16="http://schemas.microsoft.com/office/drawing/2014/main" val="1980409935"/>
                    </a:ext>
                  </a:extLst>
                </a:gridCol>
                <a:gridCol w="2462213">
                  <a:extLst>
                    <a:ext uri="{9D8B030D-6E8A-4147-A177-3AD203B41FA5}">
                      <a16:colId xmlns:a16="http://schemas.microsoft.com/office/drawing/2014/main" val="1174781853"/>
                    </a:ext>
                  </a:extLst>
                </a:gridCol>
              </a:tblGrid>
              <a:tr h="4938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63121524"/>
                  </a:ext>
                </a:extLst>
              </a:tr>
              <a:tr h="747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Listen actively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passive, laid 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Asks questions; paraphrases what is said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59345882"/>
                  </a:ext>
                </a:extLst>
              </a:tr>
              <a:tr h="750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Find areas of interest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Tunes out dry subjects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Looks for opportunities, new learning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8766815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Resist distractions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easily distracted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Fights distractions; tolerates bad habits; knows how to concentrate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26399058"/>
                  </a:ext>
                </a:extLst>
              </a:tr>
              <a:tr h="747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Capitalize on the fact that thought is faster than speech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Tends to daydream with slow speakers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Challenges, anticipates, summarizes; listens between lines to tone of voice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2939740"/>
                  </a:ext>
                </a:extLst>
              </a:tr>
              <a:tr h="750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Be responsive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minimally involved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Nods; shows interest, positive feedback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41909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 TO EFFECTIVE LISTENING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graphicFrame>
        <p:nvGraphicFramePr>
          <p:cNvPr id="7" name="Group 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058465"/>
              </p:ext>
            </p:extLst>
          </p:nvPr>
        </p:nvGraphicFramePr>
        <p:xfrm>
          <a:off x="1801379" y="1524000"/>
          <a:ext cx="8284730" cy="4888183"/>
        </p:xfrm>
        <a:graphic>
          <a:graphicData uri="http://schemas.openxmlformats.org/drawingml/2006/table">
            <a:tbl>
              <a:tblPr/>
              <a:tblGrid>
                <a:gridCol w="2761577">
                  <a:extLst>
                    <a:ext uri="{9D8B030D-6E8A-4147-A177-3AD203B41FA5}">
                      <a16:colId xmlns:a16="http://schemas.microsoft.com/office/drawing/2014/main" val="2172051437"/>
                    </a:ext>
                  </a:extLst>
                </a:gridCol>
                <a:gridCol w="2761576">
                  <a:extLst>
                    <a:ext uri="{9D8B030D-6E8A-4147-A177-3AD203B41FA5}">
                      <a16:colId xmlns:a16="http://schemas.microsoft.com/office/drawing/2014/main" val="3260686282"/>
                    </a:ext>
                  </a:extLst>
                </a:gridCol>
                <a:gridCol w="2761577">
                  <a:extLst>
                    <a:ext uri="{9D8B030D-6E8A-4147-A177-3AD203B41FA5}">
                      <a16:colId xmlns:a16="http://schemas.microsoft.com/office/drawing/2014/main" val="1786379982"/>
                    </a:ext>
                  </a:extLst>
                </a:gridCol>
              </a:tblGrid>
              <a:tr h="5780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Listener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4467628"/>
                  </a:ext>
                </a:extLst>
              </a:tr>
              <a:tr h="8078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Assess content, not delivery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Tunes out if delivery is poor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Evaluates content; skips over delivery errors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9815934"/>
                  </a:ext>
                </a:extLst>
              </a:tr>
              <a:tr h="8891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Hold one’s fire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preconceptions; argues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judge until comprehension is complete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5916527"/>
                  </a:ext>
                </a:extLst>
              </a:tr>
              <a:tr h="8095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Listen for ideas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Listens for facts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Listens to central themes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38871438"/>
                  </a:ext>
                </a:extLst>
              </a:tr>
              <a:tr h="8891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 Work at listening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energy output; faked attention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hard; exhibits active body state, eye contact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3235495"/>
                  </a:ext>
                </a:extLst>
              </a:tr>
              <a:tr h="8891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 Exercise one’s mind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Resists difficult material in favor of light, recreational material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SzPct val="7000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heavier material as exercise for the mind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59687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9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6689" t="29640" r="27000" b="13352"/>
          <a:stretch/>
        </p:blipFill>
        <p:spPr>
          <a:xfrm>
            <a:off x="1828800" y="587829"/>
            <a:ext cx="8063346" cy="6270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373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 OF CHANNEL RICHNESS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11" y="1523999"/>
            <a:ext cx="9685098" cy="5154667"/>
          </a:xfrm>
        </p:spPr>
      </p:pic>
    </p:spTree>
    <p:extLst>
      <p:ext uri="{BB962C8B-B14F-4D97-AF65-F5344CB8AC3E}">
        <p14:creationId xmlns:p14="http://schemas.microsoft.com/office/powerpoint/2010/main" val="31701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IS ALL FOR TODAY!!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7109" cy="2053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be like: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1690688"/>
            <a:ext cx="4934888" cy="49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782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7189"/>
            <a:ext cx="10515600" cy="4351338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as a communication champion rather than just as an information processor.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key elements of effective listening and understand why listening is important to leadership communication.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and apply the difference between dialogue and discussion.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an appropriate communication channel for your leadership message.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communication to influence and persuade others.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communicate during times of stress or crisis.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9" y="1085823"/>
            <a:ext cx="6117029" cy="5274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1"/>
          <a:stretch/>
        </p:blipFill>
        <p:spPr>
          <a:xfrm>
            <a:off x="8450132" y="1377367"/>
            <a:ext cx="2546004" cy="25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6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BASICS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988"/>
            <a:ext cx="10515600" cy="54480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are not their words and behavior.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is what determines others’ interpretation of any action or communication. 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do not necessarily represent intentions.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people will see the same thing in entirely different ways.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respond in accordance with their own interpretation of reality – maps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always do what you always did, you will always get what you always got. 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depends on varying what you do until you get the result that you want. </a:t>
            </a:r>
            <a:endParaRPr lang="en-PK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with the greatest choice and flexibility of behavior come out on top. </a:t>
            </a:r>
          </a:p>
          <a:p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impossible not to communicate.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COMMUNICATION?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037" y="1936461"/>
            <a:ext cx="10515600" cy="17765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process by which information and understanding are transferred between a sender and a receiver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3691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CONTINUUM OF COMMUNICATION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6C1AC-C61E-485F-A90E-FA7FCDAEA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2" b="8426"/>
          <a:stretch/>
        </p:blipFill>
        <p:spPr>
          <a:xfrm>
            <a:off x="1733072" y="1234921"/>
            <a:ext cx="8178056" cy="1995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D0C03-6362-486F-9C04-BF49BEE6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09" y="3229976"/>
            <a:ext cx="5879900" cy="36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8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communicators are born, not made.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more you communicate, the better you will at communicating.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your interpersonal communications, a good guide to follow is to be as open, empathic, and supportive as you can.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intercultural communication, it is best to ignore the differences and communicate just as you would with members of your own culture.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conflict, your relationship is in trouble. </a:t>
            </a:r>
            <a:endParaRPr lang="en-PK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81" y="587829"/>
            <a:ext cx="10979727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MODEL OF COMMUNICATION PROCESS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25E01-05A1-4CFB-99F7-A60E4C95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049" y="1250610"/>
            <a:ext cx="6218550" cy="56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949"/>
            <a:ext cx="113538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LEADER AS A COMMUNICATION CHAMPION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6620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6205" y="0"/>
            <a:ext cx="11525795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0" b="27874"/>
          <a:stretch/>
        </p:blipFill>
        <p:spPr>
          <a:xfrm rot="16200000">
            <a:off x="-428898" y="428897"/>
            <a:ext cx="1524001" cy="666205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624946" y="2589213"/>
            <a:ext cx="2253641" cy="25146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33CC"/>
            </a:solidFill>
            <a:miter lim="800000"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65139" y="3240514"/>
            <a:ext cx="1311275" cy="132343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and external sources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34928" y="2779713"/>
            <a:ext cx="1902372" cy="193899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Conversation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climate 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Discernment</a:t>
            </a:r>
          </a:p>
          <a:p>
            <a:pPr algn="ctr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795615" y="2055813"/>
            <a:ext cx="2073275" cy="150810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Directed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attention to vision/values, desired outcomes; use persuasion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795615" y="3656013"/>
            <a:ext cx="1997075" cy="178510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 rich channels 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Stories and metaphors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Informal communication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624946" y="2779713"/>
            <a:ext cx="228337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</a:p>
          <a:p>
            <a:pPr algn="ctr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Communication Champion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577728" y="3749209"/>
            <a:ext cx="4572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4987637" y="3824288"/>
            <a:ext cx="4572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8091055" y="2902960"/>
            <a:ext cx="3810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8091055" y="4662488"/>
            <a:ext cx="3810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706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PRINCIPLES OF MOTIVATION  LEADERSHIP COMMUNICATION</vt:lpstr>
      <vt:lpstr>SESSION OBJECTIVES</vt:lpstr>
      <vt:lpstr>PowerPoint Presentation</vt:lpstr>
      <vt:lpstr>SOME BASICS</vt:lpstr>
      <vt:lpstr>WHAT IS COMMUNICATION?</vt:lpstr>
      <vt:lpstr>THE CONTINUUM OF COMMUNICATION</vt:lpstr>
      <vt:lpstr>TRUE OR FALSE?</vt:lpstr>
      <vt:lpstr>BASIC MODEL OF COMMUNICATION PROCESS</vt:lpstr>
      <vt:lpstr>THE LEADER AS A COMMUNICATION CHAMPION</vt:lpstr>
      <vt:lpstr>WHY OPEN THE COMMUNICATION CHANNELS?</vt:lpstr>
      <vt:lpstr>BARRIERS TO EFFECTIVE LISTENING</vt:lpstr>
      <vt:lpstr>KEYS TO EFFECTIVE LISTENING</vt:lpstr>
      <vt:lpstr>KEYS TO EFFECTIVE LISTENING</vt:lpstr>
      <vt:lpstr>PowerPoint Presentation</vt:lpstr>
      <vt:lpstr>CONTINUUM OF CHANNEL RICHNESS</vt:lpstr>
      <vt:lpstr>THAT IS ALL FOR TODAY!!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MOTIVATION</dc:title>
  <dc:creator>Fareed</dc:creator>
  <cp:keywords>Final</cp:keywords>
  <cp:lastModifiedBy>Fareed</cp:lastModifiedBy>
  <cp:revision>34</cp:revision>
  <dcterms:created xsi:type="dcterms:W3CDTF">2023-04-02T08:17:51Z</dcterms:created>
  <dcterms:modified xsi:type="dcterms:W3CDTF">2023-04-03T00:10:49Z</dcterms:modified>
</cp:coreProperties>
</file>